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Changa One"/>
      <p:regular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hangaOne-italic.fntdata"/><Relationship Id="rId10" Type="http://schemas.openxmlformats.org/officeDocument/2006/relationships/slide" Target="slides/slide5.xml"/><Relationship Id="rId21" Type="http://schemas.openxmlformats.org/officeDocument/2006/relationships/font" Target="fonts/Changa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 flipH="1" rot="10800000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7" name="Shape 27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 txBox="1"/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1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4800"/>
            </a:lvl1pPr>
            <a:lvl2pPr lvl="1" rtl="0">
              <a:spcBef>
                <a:spcPts val="0"/>
              </a:spcBef>
              <a:defRPr sz="4800"/>
            </a:lvl2pPr>
            <a:lvl3pPr lvl="2" rtl="0">
              <a:spcBef>
                <a:spcPts val="0"/>
              </a:spcBef>
              <a:defRPr sz="4800"/>
            </a:lvl3pPr>
            <a:lvl4pPr lvl="3" rtl="0">
              <a:spcBef>
                <a:spcPts val="0"/>
              </a:spcBef>
              <a:defRPr sz="4800"/>
            </a:lvl4pPr>
            <a:lvl5pPr lvl="4" rtl="0">
              <a:spcBef>
                <a:spcPts val="0"/>
              </a:spcBef>
              <a:defRPr sz="4800"/>
            </a:lvl5pPr>
            <a:lvl6pPr lvl="5" rtl="0">
              <a:spcBef>
                <a:spcPts val="0"/>
              </a:spcBef>
              <a:defRPr sz="4800"/>
            </a:lvl6pPr>
            <a:lvl7pPr lvl="6" rtl="0">
              <a:spcBef>
                <a:spcPts val="0"/>
              </a:spcBef>
              <a:defRPr sz="4800"/>
            </a:lvl7pPr>
            <a:lvl8pPr lvl="7" rtl="0">
              <a:spcBef>
                <a:spcPts val="0"/>
              </a:spcBef>
              <a:defRPr sz="4800"/>
            </a:lvl8pPr>
            <a:lvl9pPr lvl="8" rtl="0">
              <a:spcBef>
                <a:spcPts val="0"/>
              </a:spcBef>
              <a:defRPr sz="4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spcBef>
                <a:spcPts val="0"/>
              </a:spcBef>
              <a:buSzPct val="100000"/>
              <a:buFont typeface="Georgia"/>
              <a:buNone/>
              <a:defRPr b="0"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1" name="Shape 71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  <a:defRPr i="1" sz="24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i="1" sz="24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i="1"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59875" cy="6864683"/>
            <a:chOff x="0" y="0"/>
            <a:chExt cx="5770" cy="4324"/>
          </a:xfrm>
        </p:grpSpPr>
        <p:sp>
          <p:nvSpPr>
            <p:cNvPr id="7" name="Shape 7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5760" cy="4324"/>
            </a:xfrm>
            <a:custGeom>
              <a:pathLst>
                <a:path extrusionOk="0" h="4138" w="562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" name="Shape 9"/>
          <p:cNvGrpSpPr/>
          <p:nvPr/>
        </p:nvGrpSpPr>
        <p:grpSpPr>
          <a:xfrm>
            <a:off x="3175" y="609600"/>
            <a:ext cx="8302625" cy="3787775"/>
            <a:chOff x="3175" y="609600"/>
            <a:chExt cx="8302625" cy="3787775"/>
          </a:xfrm>
        </p:grpSpPr>
        <p:sp>
          <p:nvSpPr>
            <p:cNvPr id="10" name="Shape 10"/>
            <p:cNvSpPr/>
            <p:nvPr/>
          </p:nvSpPr>
          <p:spPr>
            <a:xfrm>
              <a:off x="5470525" y="609600"/>
              <a:ext cx="654050" cy="314325"/>
            </a:xfrm>
            <a:custGeom>
              <a:pathLst>
                <a:path extrusionOk="0" h="198" w="412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5959475" y="717550"/>
              <a:ext cx="225425" cy="95250"/>
            </a:xfrm>
            <a:custGeom>
              <a:pathLst>
                <a:path extrusionOk="0" h="60" w="142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75200" y="2952750"/>
              <a:ext cx="60325" cy="15875"/>
            </a:xfrm>
            <a:custGeom>
              <a:pathLst>
                <a:path extrusionOk="0" h="10" w="38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705600" y="622300"/>
              <a:ext cx="1600200" cy="771525"/>
            </a:xfrm>
            <a:custGeom>
              <a:pathLst>
                <a:path extrusionOk="0" h="486" w="1008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604000" y="2200275"/>
              <a:ext cx="200025" cy="15875"/>
            </a:xfrm>
            <a:custGeom>
              <a:pathLst>
                <a:path extrusionOk="0" h="10" w="126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530975" y="2206625"/>
              <a:ext cx="228600" cy="53975"/>
            </a:xfrm>
            <a:custGeom>
              <a:pathLst>
                <a:path extrusionOk="0" h="34" w="144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200775" y="2482850"/>
              <a:ext cx="444500" cy="66675"/>
            </a:xfrm>
            <a:custGeom>
              <a:pathLst>
                <a:path extrusionOk="0" h="42" w="28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610350" y="2260600"/>
              <a:ext cx="107950" cy="19050"/>
            </a:xfrm>
            <a:custGeom>
              <a:pathLst>
                <a:path extrusionOk="0" h="12" w="68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880225" y="2025650"/>
              <a:ext cx="180975" cy="95250"/>
            </a:xfrm>
            <a:custGeom>
              <a:pathLst>
                <a:path extrusionOk="0" h="60" w="114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581775" y="1924050"/>
              <a:ext cx="533400" cy="104775"/>
            </a:xfrm>
            <a:custGeom>
              <a:pathLst>
                <a:path extrusionOk="0" h="66" w="336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661150" y="1730375"/>
              <a:ext cx="815975" cy="257175"/>
            </a:xfrm>
            <a:custGeom>
              <a:pathLst>
                <a:path extrusionOk="0" h="162" w="514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733800" y="3667125"/>
              <a:ext cx="139700" cy="31750"/>
            </a:xfrm>
            <a:custGeom>
              <a:pathLst>
                <a:path extrusionOk="0" h="20" w="88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175" y="812800"/>
              <a:ext cx="6886575" cy="3584575"/>
            </a:xfrm>
            <a:custGeom>
              <a:pathLst>
                <a:path extrusionOk="0" h="2258" w="4338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Shape 23"/>
          <p:cNvSpPr txBox="1"/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b="0" i="0" sz="4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5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50" y="31078"/>
            <a:ext cx="9144001" cy="679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ctrTitle"/>
          </p:nvPr>
        </p:nvSpPr>
        <p:spPr>
          <a:xfrm>
            <a:off x="871734" y="2275739"/>
            <a:ext cx="7586400" cy="169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Eraser Drawing</a:t>
            </a:r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Elements of art:  Value, Line, Texture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Principles of Design:  Balance, Perspective, Variety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830700" y="378900"/>
            <a:ext cx="7923600" cy="60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latin typeface="Changa One"/>
                <a:ea typeface="Changa One"/>
                <a:cs typeface="Changa One"/>
                <a:sym typeface="Changa One"/>
              </a:rPr>
              <a:t>Objectives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Students will experiment with alternative rendering techniques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(eraser as a drawing tool)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Students will master observational drawing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Add energy to a static image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81" y="132450"/>
            <a:ext cx="4631283" cy="659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5062775" y="340475"/>
            <a:ext cx="3657600" cy="6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Strong  Value range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Dynamic Contrast (background)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Asymmetrical composition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Strong Eraser evidence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Simple object choice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Cast Shadows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Energy in a static object (eraser)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259" y="138097"/>
            <a:ext cx="4543755" cy="658180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364150" y="534225"/>
            <a:ext cx="3657600" cy="61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Symmetrical Balance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Strong contrasts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Limited value range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Good eraser evidence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Dynamic composition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Limited depth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3451125" y="147475"/>
            <a:ext cx="5438699" cy="6533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447" y="197308"/>
            <a:ext cx="5339515" cy="6463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48500" y="591700"/>
            <a:ext cx="3184499" cy="543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Heavy Value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Off center composition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Cast shadow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Eraser Evidence (minimal)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Simple object choice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Dramatic light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820" y="255321"/>
            <a:ext cx="7181593" cy="479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036820" y="5112350"/>
            <a:ext cx="7204799" cy="15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Asymectrical Composition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Great Value range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Strong eraser evidence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High Contrast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Limited details(in specific areas)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001" y="222013"/>
            <a:ext cx="6766435" cy="464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1412001" y="5062025"/>
            <a:ext cx="6668699" cy="162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Creative Composition (Slightly off Balance)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Strong eraser evidence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Limited depth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Disproportionate (monkeys)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Limited details (snake and monkeys)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Odd darkened corner (top left)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0" y="1617425"/>
            <a:ext cx="4637749" cy="347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772700" y="68400"/>
            <a:ext cx="4292099" cy="6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Directions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Select a small, interesting object (or zoom in on an interesting section of a larger object)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place object on a plate and wrap in cellophane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Complete 5-10 thumbnail (small quick) drawings of chosen object in different compositons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Complete a full size sketch (8 by 10)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Practice eraser drawing techniques on small drawing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Choose most successful composition and enlarge onto 18 by 24 paper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Tape edges to 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Render using ebony pencil and eraser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52" y="0"/>
            <a:ext cx="88634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67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313" y="106875"/>
            <a:ext cx="59129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122" y="0"/>
            <a:ext cx="511435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2892" y="0"/>
            <a:ext cx="913828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900" y="-122050"/>
            <a:ext cx="62622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724" y="380999"/>
            <a:ext cx="4727350" cy="632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