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Proxima Nova"/>
      <p:regular r:id="rId24"/>
      <p:bold r:id="rId25"/>
      <p:italic r:id="rId26"/>
      <p:boldItalic r:id="rId27"/>
    </p:embeddedFont>
    <p:embeddedFont>
      <p:font typeface="Chewy"/>
      <p:regular r:id="rId28"/>
    </p:embeddedFont>
    <p:embeddedFont>
      <p:font typeface="Alfa Slab One"/>
      <p:regular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ProximaNova-regular.fntdata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roximaNova-italic.fntdata"/><Relationship Id="rId25" Type="http://schemas.openxmlformats.org/officeDocument/2006/relationships/font" Target="fonts/ProximaNova-bold.fntdata"/><Relationship Id="rId28" Type="http://schemas.openxmlformats.org/officeDocument/2006/relationships/font" Target="fonts/Chewy-regular.fntdata"/><Relationship Id="rId27" Type="http://schemas.openxmlformats.org/officeDocument/2006/relationships/font" Target="fonts/ProximaNova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AlfaSlabOne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4278300" y="2751162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" name="Shape 11"/>
          <p:cNvSpPr txBox="1"/>
          <p:nvPr>
            <p:ph type="ctrTitle"/>
          </p:nvPr>
        </p:nvSpPr>
        <p:spPr>
          <a:xfrm>
            <a:off x="311700" y="595975"/>
            <a:ext cx="8520599" cy="1957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311700" y="3165823"/>
            <a:ext cx="8520599" cy="7334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311700" y="1167925"/>
            <a:ext cx="8520599" cy="1980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311700" y="3224250"/>
            <a:ext cx="8520599" cy="1071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311700" y="2480550"/>
            <a:ext cx="8114399" cy="24458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6318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11700" y="1490875"/>
            <a:ext cx="2807999" cy="3078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100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" name="Shape 39"/>
          <p:cNvSpPr txBox="1"/>
          <p:nvPr>
            <p:ph type="title"/>
          </p:nvPr>
        </p:nvSpPr>
        <p:spPr>
          <a:xfrm>
            <a:off x="265500" y="1375599"/>
            <a:ext cx="4045199" cy="1551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/>
        </p:txBody>
      </p:sp>
      <p:sp>
        <p:nvSpPr>
          <p:cNvPr id="40" name="Shape 40"/>
          <p:cNvSpPr txBox="1"/>
          <p:nvPr>
            <p:ph idx="1" type="subTitle"/>
          </p:nvPr>
        </p:nvSpPr>
        <p:spPr>
          <a:xfrm>
            <a:off x="265500" y="2981125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x="319500" y="4233725"/>
            <a:ext cx="5998800" cy="59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Proxima Nova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2.png"/><Relationship Id="rId4" Type="http://schemas.openxmlformats.org/officeDocument/2006/relationships/image" Target="../media/image0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0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6.png"/><Relationship Id="rId4" Type="http://schemas.openxmlformats.org/officeDocument/2006/relationships/image" Target="../media/image0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01825"/>
            <a:ext cx="9144000" cy="697854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>
            <p:ph type="ctrTitle"/>
          </p:nvPr>
        </p:nvSpPr>
        <p:spPr>
          <a:xfrm>
            <a:off x="311700" y="595975"/>
            <a:ext cx="8520599" cy="1957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Monochromatic Painting</a:t>
            </a:r>
          </a:p>
        </p:txBody>
      </p:sp>
      <p:sp>
        <p:nvSpPr>
          <p:cNvPr id="58" name="Shape 58"/>
          <p:cNvSpPr txBox="1"/>
          <p:nvPr>
            <p:ph idx="1" type="subTitle"/>
          </p:nvPr>
        </p:nvSpPr>
        <p:spPr>
          <a:xfrm>
            <a:off x="311700" y="3165823"/>
            <a:ext cx="8520599" cy="733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3F3F3"/>
                </a:solidFill>
              </a:rPr>
              <a:t>i</a:t>
            </a:r>
            <a:r>
              <a:rPr lang="en">
                <a:solidFill>
                  <a:srgbClr val="EFEFEF"/>
                </a:solidFill>
              </a:rPr>
              <a:t>ntroduction to painting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434343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5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8575" y="0"/>
            <a:ext cx="3429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A4C2F4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CFE2F3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3700" y="376225"/>
            <a:ext cx="3371850" cy="43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564825" y="444650"/>
            <a:ext cx="4446600" cy="4169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4800"/>
          </a:p>
          <a:p>
            <a:pPr lvl="0" rtl="0">
              <a:spcBef>
                <a:spcPts val="0"/>
              </a:spcBef>
              <a:buNone/>
            </a:pPr>
            <a:r>
              <a:rPr lang="en" sz="4800"/>
              <a:t>Draw a 1” grid across the entire image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434343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550" y="104775"/>
            <a:ext cx="3352800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6362" y="-12"/>
            <a:ext cx="3209925" cy="513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50" y="235662"/>
            <a:ext cx="3181350" cy="44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5087" y="407112"/>
            <a:ext cx="5743575" cy="41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8831" y="0"/>
            <a:ext cx="3426337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260" y="72125"/>
            <a:ext cx="367392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6285" y="0"/>
            <a:ext cx="367392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434343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637" y="0"/>
            <a:ext cx="37623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6350" y="23800"/>
            <a:ext cx="3638550" cy="509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434343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050" y="0"/>
            <a:ext cx="3428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2691" y="0"/>
            <a:ext cx="3426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B5394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9FC5E8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/>
        </p:nvSpPr>
        <p:spPr>
          <a:xfrm>
            <a:off x="456675" y="528775"/>
            <a:ext cx="8231999" cy="41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rPr lang="en" sz="4800">
                <a:latin typeface="Alfa Slab One"/>
                <a:ea typeface="Alfa Slab One"/>
                <a:cs typeface="Alfa Slab One"/>
                <a:sym typeface="Alfa Slab One"/>
              </a:rPr>
              <a:t>Objectives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Create an interesting collage that demonstrates an understanding of balance.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Use the grid drawing system to draw the collage on your board.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Use a monochromatic color scheme to paint your composition.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FF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/>
        </p:nvSpPr>
        <p:spPr>
          <a:xfrm>
            <a:off x="96150" y="36000"/>
            <a:ext cx="9144000" cy="50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C9DAF8"/>
                </a:solidFill>
                <a:latin typeface="Alfa Slab One"/>
                <a:ea typeface="Alfa Slab One"/>
                <a:cs typeface="Alfa Slab One"/>
                <a:sym typeface="Alfa Slab One"/>
              </a:rPr>
              <a:t>MONO </a:t>
            </a:r>
            <a:r>
              <a:rPr lang="en" sz="7200">
                <a:solidFill>
                  <a:srgbClr val="C9DAF8"/>
                </a:solidFill>
              </a:rPr>
              <a:t>=</a:t>
            </a:r>
            <a:r>
              <a:rPr lang="en" sz="7200">
                <a:solidFill>
                  <a:srgbClr val="C9DAF8"/>
                </a:solidFill>
                <a:latin typeface="Alfa Slab One"/>
                <a:ea typeface="Alfa Slab One"/>
                <a:cs typeface="Alfa Slab One"/>
                <a:sym typeface="Alfa Slab One"/>
              </a:rPr>
              <a:t> </a:t>
            </a:r>
            <a:r>
              <a:rPr lang="en" sz="7200">
                <a:solidFill>
                  <a:srgbClr val="C9DAF8"/>
                </a:solidFill>
              </a:rPr>
              <a:t>ONE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C9DAF8"/>
                </a:solidFill>
                <a:latin typeface="Alfa Slab One"/>
                <a:ea typeface="Alfa Slab One"/>
                <a:cs typeface="Alfa Slab One"/>
                <a:sym typeface="Alfa Slab One"/>
              </a:rPr>
              <a:t>CHROMA </a:t>
            </a:r>
            <a:r>
              <a:rPr lang="en" sz="7200">
                <a:solidFill>
                  <a:srgbClr val="C9DAF8"/>
                </a:solidFill>
              </a:rPr>
              <a:t>=COLOR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562" y="323850"/>
            <a:ext cx="4543425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/>
          <p:nvPr/>
        </p:nvSpPr>
        <p:spPr>
          <a:xfrm>
            <a:off x="5155525" y="323850"/>
            <a:ext cx="3612900" cy="1598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Lighter Add.......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5155525" y="3220650"/>
            <a:ext cx="3612900" cy="1598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Darker Add.......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76A5AF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/>
        </p:nvSpPr>
        <p:spPr>
          <a:xfrm>
            <a:off x="294675" y="281275"/>
            <a:ext cx="8760000" cy="4781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latin typeface="Chewy"/>
                <a:ea typeface="Chewy"/>
                <a:cs typeface="Chewy"/>
                <a:sym typeface="Chewy"/>
              </a:rPr>
              <a:t>First, create 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6000">
              <a:latin typeface="Chewy"/>
              <a:ea typeface="Chewy"/>
              <a:cs typeface="Chewy"/>
              <a:sym typeface="Chewy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6000">
                <a:latin typeface="Chewy"/>
                <a:ea typeface="Chewy"/>
                <a:cs typeface="Chewy"/>
                <a:sym typeface="Chewy"/>
              </a:rPr>
              <a:t>Non-Collage,......</a:t>
            </a:r>
            <a:r>
              <a:rPr lang="en" sz="6000">
                <a:solidFill>
                  <a:srgbClr val="EFEFEF"/>
                </a:solidFill>
                <a:latin typeface="Chewy"/>
                <a:ea typeface="Chewy"/>
                <a:cs typeface="Chewy"/>
                <a:sym typeface="Chewy"/>
              </a:rPr>
              <a:t>Collage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CFE2F3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/>
        </p:nvSpPr>
        <p:spPr>
          <a:xfrm>
            <a:off x="300450" y="703075"/>
            <a:ext cx="3534900" cy="3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Background image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800"/>
          </a:p>
          <a:p>
            <a:pPr lvl="0" rtl="0">
              <a:spcBef>
                <a:spcPts val="0"/>
              </a:spcBef>
              <a:buNone/>
            </a:pPr>
            <a:r>
              <a:rPr b="1" lang="en" sz="2400"/>
              <a:t>Large image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(contrasts background)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/>
          </a:p>
          <a:p>
            <a:pPr lvl="0" rtl="0">
              <a:spcBef>
                <a:spcPts val="0"/>
              </a:spcBef>
              <a:buNone/>
            </a:pPr>
            <a:r>
              <a:rPr b="1" lang="en" sz="2400"/>
              <a:t>Medium image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(compliments large image)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/>
          </a:p>
          <a:p>
            <a:pPr lvl="0" rtl="0">
              <a:spcBef>
                <a:spcPts val="0"/>
              </a:spcBef>
              <a:buNone/>
            </a:pPr>
            <a:r>
              <a:rPr b="1" lang="en" sz="2400"/>
              <a:t>Word or Phrase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800"/>
              <a:t> </a:t>
            </a:r>
            <a:r>
              <a:rPr lang="en" sz="1800"/>
              <a:t>(to inspire thought)</a:t>
            </a:r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6725" y="703075"/>
            <a:ext cx="5308674" cy="353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679" y="0"/>
            <a:ext cx="343194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5954" y="0"/>
            <a:ext cx="343194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9FC5E8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8900" y="0"/>
            <a:ext cx="3428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420625" y="420625"/>
            <a:ext cx="4278300" cy="4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Collect interesting images and text from magazines to create your collage on the paper provided.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